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8"/>
  </p:notesMasterIdLst>
  <p:handoutMasterIdLst>
    <p:handoutMasterId r:id="rId29"/>
  </p:handoutMasterIdLst>
  <p:sldIdLst>
    <p:sldId id="583" r:id="rId3"/>
    <p:sldId id="584" r:id="rId4"/>
    <p:sldId id="585" r:id="rId5"/>
    <p:sldId id="586" r:id="rId6"/>
    <p:sldId id="587" r:id="rId7"/>
    <p:sldId id="588" r:id="rId8"/>
    <p:sldId id="589" r:id="rId9"/>
    <p:sldId id="590" r:id="rId10"/>
    <p:sldId id="591" r:id="rId11"/>
    <p:sldId id="592" r:id="rId12"/>
    <p:sldId id="593" r:id="rId13"/>
    <p:sldId id="594" r:id="rId14"/>
    <p:sldId id="595" r:id="rId15"/>
    <p:sldId id="899" r:id="rId16"/>
    <p:sldId id="596" r:id="rId17"/>
    <p:sldId id="597" r:id="rId18"/>
    <p:sldId id="598" r:id="rId19"/>
    <p:sldId id="599" r:id="rId20"/>
    <p:sldId id="600" r:id="rId21"/>
    <p:sldId id="601" r:id="rId22"/>
    <p:sldId id="602" r:id="rId23"/>
    <p:sldId id="603" r:id="rId24"/>
    <p:sldId id="900" r:id="rId25"/>
    <p:sldId id="604" r:id="rId26"/>
    <p:sldId id="605" r:id="rId27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Function and Organization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E2D1679C-A0DD-43CA-8BE4-C680A6ED4083}">
      <dgm:prSet custT="1"/>
      <dgm:spPr/>
      <dgm:t>
        <a:bodyPr/>
        <a:lstStyle/>
        <a:p>
          <a:r>
            <a:rPr lang="en-US" sz="2800" b="0" dirty="0"/>
            <a:t>The Broker-Salesperson Relationship</a:t>
          </a:r>
        </a:p>
      </dgm:t>
    </dgm:pt>
    <dgm:pt modelId="{EC86EBFE-AC3B-4BCC-B590-28F1AC01FAB5}" type="parTrans" cxnId="{AB0BA96D-D799-4950-A596-7F9F2A1F2056}">
      <dgm:prSet/>
      <dgm:spPr/>
      <dgm:t>
        <a:bodyPr/>
        <a:lstStyle/>
        <a:p>
          <a:endParaRPr lang="en-US"/>
        </a:p>
      </dgm:t>
    </dgm:pt>
    <dgm:pt modelId="{8436BB7F-E84A-4A3F-9C01-CB279EC4709E}" type="sibTrans" cxnId="{AB0BA96D-D799-4950-A596-7F9F2A1F2056}">
      <dgm:prSet/>
      <dgm:spPr/>
      <dgm:t>
        <a:bodyPr/>
        <a:lstStyle/>
        <a:p>
          <a:endParaRPr lang="en-US"/>
        </a:p>
      </dgm:t>
    </dgm:pt>
    <dgm:pt modelId="{69B809BF-B80F-4EDF-BA20-6DC6A6297CBB}">
      <dgm:prSet custT="1"/>
      <dgm:spPr/>
      <dgm:t>
        <a:bodyPr/>
        <a:lstStyle/>
        <a:p>
          <a:r>
            <a:rPr lang="en-US" sz="2800" b="0" dirty="0"/>
            <a:t>Operating a Real Estate Brokerage</a:t>
          </a:r>
        </a:p>
      </dgm:t>
    </dgm:pt>
    <dgm:pt modelId="{84363FEE-E7E8-4A47-9A39-3164D09E8261}" type="parTrans" cxnId="{64C72544-7E35-4CB1-A006-F72C4337CDD5}">
      <dgm:prSet/>
      <dgm:spPr/>
      <dgm:t>
        <a:bodyPr/>
        <a:lstStyle/>
        <a:p>
          <a:endParaRPr lang="en-US"/>
        </a:p>
      </dgm:t>
    </dgm:pt>
    <dgm:pt modelId="{5D5238EC-C71A-47F2-8245-B967CCABF201}" type="sibTrans" cxnId="{64C72544-7E35-4CB1-A006-F72C4337CDD5}">
      <dgm:prSet/>
      <dgm:spPr/>
      <dgm:t>
        <a:bodyPr/>
        <a:lstStyle/>
        <a:p>
          <a:endParaRPr lang="en-US"/>
        </a:p>
      </dgm:t>
    </dgm:pt>
    <dgm:pt modelId="{9A6D00E3-3AD8-41BC-97E7-83C3BBBA7434}">
      <dgm:prSet custT="1"/>
      <dgm:spPr/>
      <dgm:t>
        <a:bodyPr/>
        <a:lstStyle/>
        <a:p>
          <a:r>
            <a:rPr lang="en-US" sz="2800" b="0" dirty="0"/>
            <a:t>Business Brokerage</a:t>
          </a:r>
        </a:p>
      </dgm:t>
    </dgm:pt>
    <dgm:pt modelId="{55F45165-CAC6-43CC-B1F2-E07B7332D65D}" type="parTrans" cxnId="{8371B224-975A-4924-AA60-D862A3070450}">
      <dgm:prSet/>
      <dgm:spPr/>
      <dgm:t>
        <a:bodyPr/>
        <a:lstStyle/>
        <a:p>
          <a:endParaRPr lang="en-US"/>
        </a:p>
      </dgm:t>
    </dgm:pt>
    <dgm:pt modelId="{C27C3A98-E1EC-40EC-9E7F-F2CE29E3C207}" type="sibTrans" cxnId="{8371B224-975A-4924-AA60-D862A3070450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CF8E88AD-B4D0-4992-8880-EBCBBB8F8D4E}" type="pres">
      <dgm:prSet presAssocID="{E2D1679C-A0DD-43CA-8BE4-C680A6ED408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0EDFE07A-3C8A-40F6-96F5-E192FDB9F78F}" type="pres">
      <dgm:prSet presAssocID="{8436BB7F-E84A-4A3F-9C01-CB279EC4709E}" presName="spacer" presStyleCnt="0"/>
      <dgm:spPr/>
    </dgm:pt>
    <dgm:pt modelId="{42FC90BF-44E2-4684-A230-2998CA1E1034}" type="pres">
      <dgm:prSet presAssocID="{69B809BF-B80F-4EDF-BA20-6DC6A6297CB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637A043-17F0-4D28-8671-A0B737FDB1BE}" type="pres">
      <dgm:prSet presAssocID="{5D5238EC-C71A-47F2-8245-B967CCABF201}" presName="spacer" presStyleCnt="0"/>
      <dgm:spPr/>
    </dgm:pt>
    <dgm:pt modelId="{2F95619B-9EDA-4F39-AA56-1F77A4DA3A49}" type="pres">
      <dgm:prSet presAssocID="{9A6D00E3-3AD8-41BC-97E7-83C3BBBA7434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371B224-975A-4924-AA60-D862A3070450}" srcId="{420FE836-15B6-40BC-9F25-40BD8E0A5E39}" destId="{9A6D00E3-3AD8-41BC-97E7-83C3BBBA7434}" srcOrd="3" destOrd="0" parTransId="{55F45165-CAC6-43CC-B1F2-E07B7332D65D}" sibTransId="{C27C3A98-E1EC-40EC-9E7F-F2CE29E3C207}"/>
    <dgm:cxn modelId="{2F5CFC5F-AA71-471D-A6A2-98C91501273E}" type="presOf" srcId="{E2D1679C-A0DD-43CA-8BE4-C680A6ED4083}" destId="{CF8E88AD-B4D0-4992-8880-EBCBBB8F8D4E}" srcOrd="0" destOrd="0" presId="urn:microsoft.com/office/officeart/2005/8/layout/vList2"/>
    <dgm:cxn modelId="{64C72544-7E35-4CB1-A006-F72C4337CDD5}" srcId="{420FE836-15B6-40BC-9F25-40BD8E0A5E39}" destId="{69B809BF-B80F-4EDF-BA20-6DC6A6297CBB}" srcOrd="2" destOrd="0" parTransId="{84363FEE-E7E8-4A47-9A39-3164D09E8261}" sibTransId="{5D5238EC-C71A-47F2-8245-B967CCABF201}"/>
    <dgm:cxn modelId="{F181EB48-13E7-4AFF-89EB-5F8A6DE3FE4D}" type="presOf" srcId="{420FE836-15B6-40BC-9F25-40BD8E0A5E39}" destId="{61E18645-9A1E-41BA-8952-7654E9D4A096}" srcOrd="0" destOrd="0" presId="urn:microsoft.com/office/officeart/2005/8/layout/vList2"/>
    <dgm:cxn modelId="{AB0BA96D-D799-4950-A596-7F9F2A1F2056}" srcId="{420FE836-15B6-40BC-9F25-40BD8E0A5E39}" destId="{E2D1679C-A0DD-43CA-8BE4-C680A6ED4083}" srcOrd="1" destOrd="0" parTransId="{EC86EBFE-AC3B-4BCC-B590-28F1AC01FAB5}" sibTransId="{8436BB7F-E84A-4A3F-9C01-CB279EC4709E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8DA73884-7BB9-469B-9337-3ACC9ED98A38}" type="presOf" srcId="{6819D456-DB70-4462-A4D0-E01F8287C35C}" destId="{F8657375-F6AF-454D-8B1A-A71022EE2F15}" srcOrd="0" destOrd="0" presId="urn:microsoft.com/office/officeart/2005/8/layout/vList2"/>
    <dgm:cxn modelId="{BB765FB2-11C7-4582-B6FE-27C132E25462}" type="presOf" srcId="{69B809BF-B80F-4EDF-BA20-6DC6A6297CBB}" destId="{42FC90BF-44E2-4684-A230-2998CA1E1034}" srcOrd="0" destOrd="0" presId="urn:microsoft.com/office/officeart/2005/8/layout/vList2"/>
    <dgm:cxn modelId="{77F3F5C7-834D-4858-A926-68B3037478B5}" type="presOf" srcId="{9A6D00E3-3AD8-41BC-97E7-83C3BBBA7434}" destId="{2F95619B-9EDA-4F39-AA56-1F77A4DA3A49}" srcOrd="0" destOrd="0" presId="urn:microsoft.com/office/officeart/2005/8/layout/vList2"/>
    <dgm:cxn modelId="{14CBCB1F-84FF-465D-A65F-1922CD3896E1}" type="presParOf" srcId="{61E18645-9A1E-41BA-8952-7654E9D4A096}" destId="{F8657375-F6AF-454D-8B1A-A71022EE2F15}" srcOrd="0" destOrd="0" presId="urn:microsoft.com/office/officeart/2005/8/layout/vList2"/>
    <dgm:cxn modelId="{0221D6E1-6439-468F-9A0B-0BE503EA8C8C}" type="presParOf" srcId="{61E18645-9A1E-41BA-8952-7654E9D4A096}" destId="{2A581299-9EDE-4CC3-99DE-E79BADEB3DD9}" srcOrd="1" destOrd="0" presId="urn:microsoft.com/office/officeart/2005/8/layout/vList2"/>
    <dgm:cxn modelId="{57434D10-27A7-4C08-8573-61B271F3CC83}" type="presParOf" srcId="{61E18645-9A1E-41BA-8952-7654E9D4A096}" destId="{CF8E88AD-B4D0-4992-8880-EBCBBB8F8D4E}" srcOrd="2" destOrd="0" presId="urn:microsoft.com/office/officeart/2005/8/layout/vList2"/>
    <dgm:cxn modelId="{CEE8BCB8-86FE-42FB-9C44-730BD730D4D9}" type="presParOf" srcId="{61E18645-9A1E-41BA-8952-7654E9D4A096}" destId="{0EDFE07A-3C8A-40F6-96F5-E192FDB9F78F}" srcOrd="3" destOrd="0" presId="urn:microsoft.com/office/officeart/2005/8/layout/vList2"/>
    <dgm:cxn modelId="{57F887AC-FC19-416A-A54A-1807288223D7}" type="presParOf" srcId="{61E18645-9A1E-41BA-8952-7654E9D4A096}" destId="{42FC90BF-44E2-4684-A230-2998CA1E1034}" srcOrd="4" destOrd="0" presId="urn:microsoft.com/office/officeart/2005/8/layout/vList2"/>
    <dgm:cxn modelId="{D96E87B9-BD1B-498A-AC01-6ABF3AD551FB}" type="presParOf" srcId="{61E18645-9A1E-41BA-8952-7654E9D4A096}" destId="{A637A043-17F0-4D28-8671-A0B737FDB1BE}" srcOrd="5" destOrd="0" presId="urn:microsoft.com/office/officeart/2005/8/layout/vList2"/>
    <dgm:cxn modelId="{B49370FF-3BD4-4C6F-8F6B-477B645C44E6}" type="presParOf" srcId="{61E18645-9A1E-41BA-8952-7654E9D4A096}" destId="{2F95619B-9EDA-4F39-AA56-1F77A4DA3A4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25944"/>
          <a:ext cx="6476999" cy="6552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Function and Organization</a:t>
          </a:r>
        </a:p>
      </dsp:txBody>
      <dsp:txXfrm>
        <a:off x="31984" y="57928"/>
        <a:ext cx="6413031" cy="591232"/>
      </dsp:txXfrm>
    </dsp:sp>
    <dsp:sp modelId="{CF8E88AD-B4D0-4992-8880-EBCBBB8F8D4E}">
      <dsp:nvSpPr>
        <dsp:cNvPr id="0" name=""/>
        <dsp:cNvSpPr/>
      </dsp:nvSpPr>
      <dsp:spPr>
        <a:xfrm>
          <a:off x="0" y="785198"/>
          <a:ext cx="6476999" cy="6552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Broker-Salesperson Relationship</a:t>
          </a:r>
        </a:p>
      </dsp:txBody>
      <dsp:txXfrm>
        <a:off x="31984" y="817182"/>
        <a:ext cx="6413031" cy="591232"/>
      </dsp:txXfrm>
    </dsp:sp>
    <dsp:sp modelId="{42FC90BF-44E2-4684-A230-2998CA1E1034}">
      <dsp:nvSpPr>
        <dsp:cNvPr id="0" name=""/>
        <dsp:cNvSpPr/>
      </dsp:nvSpPr>
      <dsp:spPr>
        <a:xfrm>
          <a:off x="0" y="1541198"/>
          <a:ext cx="6476999" cy="6552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Operating a Real Estate Brokerage</a:t>
          </a:r>
        </a:p>
      </dsp:txBody>
      <dsp:txXfrm>
        <a:off x="31984" y="1573182"/>
        <a:ext cx="6413031" cy="591232"/>
      </dsp:txXfrm>
    </dsp:sp>
    <dsp:sp modelId="{2F95619B-9EDA-4F39-AA56-1F77A4DA3A49}">
      <dsp:nvSpPr>
        <dsp:cNvPr id="0" name=""/>
        <dsp:cNvSpPr/>
      </dsp:nvSpPr>
      <dsp:spPr>
        <a:xfrm>
          <a:off x="0" y="2297198"/>
          <a:ext cx="6476999" cy="6552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Business Brokerage</a:t>
          </a:r>
        </a:p>
      </dsp:txBody>
      <dsp:txXfrm>
        <a:off x="31984" y="2329182"/>
        <a:ext cx="6413031" cy="591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23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42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152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198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271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9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057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87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434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20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1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14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4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891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687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92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1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3" y="-1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8" y="551407"/>
            <a:ext cx="8229600" cy="639762"/>
          </a:xfrm>
        </p:spPr>
        <p:txBody>
          <a:bodyPr>
            <a:noAutofit/>
          </a:bodyPr>
          <a:lstStyle/>
          <a:p>
            <a:r>
              <a:rPr lang="en-US" sz="4200" b="1" dirty="0">
                <a:solidFill>
                  <a:schemeClr val="bg1"/>
                </a:solidFill>
              </a:rPr>
              <a:t>Unit 13:</a:t>
            </a:r>
            <a:r>
              <a:rPr lang="en-US" sz="4200" dirty="0">
                <a:solidFill>
                  <a:schemeClr val="bg1"/>
                </a:solidFill>
              </a:rPr>
              <a:t> </a:t>
            </a:r>
            <a:r>
              <a:rPr lang="en-US" sz="4200" b="1" dirty="0">
                <a:solidFill>
                  <a:schemeClr val="bg1"/>
                </a:solidFill>
              </a:rPr>
              <a:t>THE BROKERAGE BUSINESS</a:t>
            </a:r>
            <a:endParaRPr lang="en-US" sz="4200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333499" y="1938201"/>
          <a:ext cx="6476999" cy="2981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8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#13  The Brokerage Business            Slide 13-1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59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Broker-Salesperson Relationship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Agent compensation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Commissions payable per schedule after splits with cooperating brokers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commission portion for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commission portion for co-op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commission portion for listing the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commission portion for selling the property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272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1100" dirty="0"/>
          </a:p>
          <a:p>
            <a:pPr marL="800100" lvl="2" indent="0">
              <a:buNone/>
            </a:pPr>
            <a:r>
              <a:rPr lang="en-US" b="1" dirty="0"/>
              <a:t>Steps in Listing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600200"/>
            <a:ext cx="6248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84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1100" dirty="0"/>
          </a:p>
          <a:p>
            <a:pPr marL="800100" lvl="2" indent="0">
              <a:buNone/>
            </a:pPr>
            <a:r>
              <a:rPr lang="en-US" b="1" dirty="0"/>
              <a:t>Marketing Listings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24" y="1524000"/>
            <a:ext cx="5019676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05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77164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  <a:endParaRPr lang="en-US" sz="3600" b="1" dirty="0">
              <a:solidFill>
                <a:srgbClr val="FF0000"/>
              </a:solidFill>
            </a:endParaRPr>
          </a:p>
          <a:p>
            <a:pPr marL="400050" lvl="1" indent="0">
              <a:lnSpc>
                <a:spcPct val="110000"/>
              </a:lnSpc>
              <a:buNone/>
            </a:pPr>
            <a:r>
              <a:rPr lang="en-US" sz="2400" b="1" dirty="0"/>
              <a:t>Pre-closing activities</a:t>
            </a:r>
            <a:endParaRPr lang="en-US" sz="1100" b="1" dirty="0"/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Facilitate fulfillment of contract contingencies and provisions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Buyer’s financing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Seller’s title work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Property repairs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Inspectors, appraisers, attorneys</a:t>
            </a:r>
          </a:p>
          <a:p>
            <a:pPr lvl="2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dirty="0"/>
              <a:t>Handle documents, communications</a:t>
            </a:r>
            <a:br>
              <a:rPr lang="en-US" sz="800" dirty="0"/>
            </a:br>
            <a:endParaRPr lang="en-US" sz="8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Handling trust funds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Brokers must deposit trust funds only in trust account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Commingling or conversion of escrow funds prohibited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803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77164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r>
              <a:rPr lang="en-US" sz="2400" b="1" dirty="0"/>
              <a:t>Pre-closing activities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Handling trust funds (cont.)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Brokers must deposit trust funds within a specified time frame and hold until closing or as dictated by trust agreement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Escrow funds disbursed at closing; if disputed, broker must follow specific procedures stipulated by state regulation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Salesperson receiving trust funds – agent must deliver trust funds received to broker within a specified time frame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579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  <a:endParaRPr lang="en-US" sz="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Communication and technology</a:t>
            </a:r>
            <a:endParaRPr lang="en-US" sz="800" b="1" dirty="0"/>
          </a:p>
          <a:p>
            <a:pPr marL="400050" lvl="1" indent="0">
              <a:buNone/>
            </a:pPr>
            <a:endParaRPr lang="en-US" sz="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Multiple listing services and websites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MLS postings most effective marketing tool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Broker cooperation generates maximum market exposure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Internet Data Exchange (IDX) is National Association of Realtors’ policy enabling MLS members to follow uniform guidelines for MLS information display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37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  <a:endParaRPr lang="en-US" sz="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Communication and technology</a:t>
            </a:r>
            <a:endParaRPr lang="en-US" sz="800" b="1" dirty="0"/>
          </a:p>
          <a:p>
            <a:pPr marL="400050" lvl="1" indent="0">
              <a:buNone/>
            </a:pPr>
            <a:endParaRPr lang="en-US" sz="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Email and texting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Enables instantaneous communications</a:t>
            </a:r>
          </a:p>
          <a:p>
            <a:pPr lvl="2" indent="-34290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Considered advertising, thus licensees must obey advertising regulations and avoid deceptive messaging, solicitation rules</a:t>
            </a:r>
          </a:p>
          <a:p>
            <a:pPr marL="857250" lvl="1" indent="-45720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Social media – also subject to state advertising regulations</a:t>
            </a:r>
          </a:p>
          <a:p>
            <a:pPr marL="857250" lvl="1" indent="-457200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Smart phones – facilitates email, texting, social media, internet access, document review, photo sharing, storage, video conferencing, mobile officing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148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Advertising regulations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 misleading ads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Broker responsible for content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contain broker's ID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blind ads with concealed identities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183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Telephone Consumer Protection Act (TCPA) 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Regulates unsolicited telemarketing phone calls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Rules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solicitors must identify themselves, how they can be contacted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comply with any do-not-call request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consumers can place phone numbers on Do-Not-Call list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445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Controlling the Assault of Non-Solicited Pornography and Marketing Act (CAN-SPAM Act) 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Key provisions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bans sending unwanted email 'commercial messages' to wireless devices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requires express prior authorization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requires an 'opt out' choice to terminate the sender's messages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658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Function and Organization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The core activity of brokerage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Procuring buyer, seller, tenant, or leased property for a client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commonly involves other brokers and multiple listing service(s)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Skills: listing, marketing, facilitating, managing information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Multiple listing service:  network of brokers who share listings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3979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400" b="1" dirty="0"/>
          </a:p>
          <a:p>
            <a:pPr marL="400050" lvl="1" indent="0">
              <a:buNone/>
            </a:pPr>
            <a:r>
              <a:rPr lang="en-US" sz="2400" b="1" dirty="0"/>
              <a:t>Anti-trust laws</a:t>
            </a:r>
          </a:p>
          <a:p>
            <a:pPr marL="400050" lvl="1" indent="0">
              <a:buNone/>
            </a:pPr>
            <a:endParaRPr lang="en-US" sz="7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Purpose is to prevent unfair trade practices</a:t>
            </a:r>
            <a:br>
              <a:rPr lang="en-US" sz="600" dirty="0"/>
            </a:br>
            <a:endParaRPr lang="en-US" sz="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Sherman, Clayton anti-trust laws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restraint of trade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monopolistic practices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predatory pricing, price-fixing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exclusive dealing</a:t>
            </a:r>
          </a:p>
          <a:p>
            <a:pPr marL="400050" lvl="1" indent="0">
              <a:buNone/>
            </a:pPr>
            <a:br>
              <a:rPr lang="en-US" dirty="0"/>
            </a:br>
            <a:endParaRPr lang="en-US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292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304800"/>
            <a:ext cx="6629400" cy="6466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Anti-trust laws (cont.)</a:t>
            </a:r>
            <a:endParaRPr lang="en-US" sz="1000" b="1" dirty="0"/>
          </a:p>
          <a:p>
            <a:pPr marL="400050" lvl="1" indent="0">
              <a:buNone/>
            </a:pPr>
            <a:endParaRPr lang="en-US" sz="7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No </a:t>
            </a:r>
            <a:r>
              <a:rPr lang="en-US" sz="2400" b="1" dirty="0"/>
              <a:t>collusion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2+ businesses joining forces against another</a:t>
            </a:r>
            <a:br>
              <a:rPr lang="en-US" sz="800" dirty="0"/>
            </a:br>
            <a:endParaRPr lang="en-US" sz="8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No </a:t>
            </a:r>
            <a:r>
              <a:rPr lang="en-US" sz="2400" b="1" dirty="0"/>
              <a:t>price-fixing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2+ brokers agreeing to charge certain rates regardless of market or competition</a:t>
            </a:r>
            <a:br>
              <a:rPr lang="en-US" sz="700" dirty="0"/>
            </a:br>
            <a:endParaRPr lang="en-US" sz="7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No </a:t>
            </a:r>
            <a:r>
              <a:rPr lang="en-US" sz="2400" b="1" dirty="0"/>
              <a:t>market allocation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2+ companies collude to restrict competitive activity in portions of a market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660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6 anti trust law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24"/>
          <a:stretch/>
        </p:blipFill>
        <p:spPr bwMode="auto">
          <a:xfrm>
            <a:off x="3200400" y="914401"/>
            <a:ext cx="54864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66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304800"/>
            <a:ext cx="6629400" cy="6466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Operating a Real Estate Brokerage</a:t>
            </a: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Anti-trust laws (cont.)</a:t>
            </a:r>
            <a:endParaRPr lang="en-US" sz="1000" b="1" dirty="0"/>
          </a:p>
          <a:p>
            <a:pPr marL="400050" lvl="1" indent="0">
              <a:buNone/>
            </a:pPr>
            <a:endParaRPr lang="en-US" sz="7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No </a:t>
            </a:r>
            <a:r>
              <a:rPr lang="en-US" sz="2400" b="1" dirty="0"/>
              <a:t>group boycotting </a:t>
            </a:r>
            <a:r>
              <a:rPr lang="en-US" sz="2400" dirty="0"/>
              <a:t>(fair trade violation)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Linking up one offered service with the sale of another less desirable service</a:t>
            </a:r>
            <a:br>
              <a:rPr lang="en-US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No </a:t>
            </a:r>
            <a:r>
              <a:rPr lang="en-US" sz="2400" b="1" dirty="0"/>
              <a:t>tie-in agreements </a:t>
            </a:r>
            <a:r>
              <a:rPr lang="en-US" sz="2400" dirty="0"/>
              <a:t>(fair trade violation)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Linking up one offered service with the sale of another less desirable service</a:t>
            </a:r>
            <a:br>
              <a:rPr lang="en-US" sz="800" dirty="0"/>
            </a:br>
            <a:endParaRPr lang="en-US" sz="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861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Business Brokerage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Sale of existing business and its real estate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Opportunity</a:t>
            </a:r>
            <a:r>
              <a:rPr lang="en-US" sz="2400" dirty="0"/>
              <a:t> brokerage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Small business’ asset sale, lease conveyance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Enterprise</a:t>
            </a:r>
            <a:r>
              <a:rPr lang="en-US" sz="2400" dirty="0"/>
              <a:t> brokerage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Larger sale, often stock in corporation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Image result for business broker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4953000"/>
            <a:ext cx="42672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968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Business Brokerage</a:t>
            </a: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0" b="1" dirty="0"/>
          </a:p>
          <a:p>
            <a:pPr marL="400050" lvl="1" indent="0">
              <a:buNone/>
            </a:pPr>
            <a:r>
              <a:rPr lang="en-US" sz="2400" b="1" dirty="0"/>
              <a:t>Business brokerage regulation</a:t>
            </a:r>
            <a:br>
              <a:rPr lang="en-US" sz="800" dirty="0"/>
            </a:br>
            <a:endParaRPr lang="en-US" sz="8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Generally, must have active real estate license to broker businesses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Uniform Commercial Code (UCC)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regulates the sale of personal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forms the basis for standardized sale documents (promissory notes, security agreements, bills of sale)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Bulk Sales Act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protects creditors against loss through undisclosed sale of business's inventory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89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Function and Organization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Brokerage specializations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By transaction type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sales; rentals; exchanges; subleases; options</a:t>
            </a:r>
            <a:br>
              <a:rPr lang="en-US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By property type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residential; retail; office; industrial; land; special purpose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By geography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local; regional; national; global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538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Function and Organization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Who may legally broker real estate?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sole proprietorship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for-profit corporation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general or limited partnership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joint venture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not broker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non-profit corporation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business trust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cooperative association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268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Function and Organization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Types of brokerage organization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Independents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Franchises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Real estate agencies by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property type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transaction type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client type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form of service rendered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Limited and full service agencies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050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Broker-Salesperson Relationship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Legal relationships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Salesperson is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agent, fiduciary of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acts in broker's name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subagent of client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Salesperson may not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have two employers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be paid by other parties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bind clients contractually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34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3563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Broker-Salesperson Relationship</a:t>
            </a: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600" dirty="0"/>
          </a:p>
          <a:p>
            <a:pPr marL="400050" lvl="1" indent="0">
              <a:buNone/>
            </a:pPr>
            <a:r>
              <a:rPr lang="en-US" sz="2400" b="1" dirty="0"/>
              <a:t>Salesperson's employment status</a:t>
            </a:r>
            <a:endParaRPr lang="en-US" sz="800" b="1" dirty="0"/>
          </a:p>
          <a:p>
            <a:pPr marL="400050" lvl="1" indent="0">
              <a:buNone/>
            </a:pPr>
            <a:endParaRPr lang="en-US" sz="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be employee or independent contractor (IC) – typically is a contractor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IC works own hours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IC responsible for taxes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IC does not get benefits</a:t>
            </a:r>
            <a:br>
              <a:rPr lang="en-US" sz="700" dirty="0"/>
            </a:br>
            <a:endParaRPr lang="en-US" sz="7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Relationship, respective responsibilities, compensation defined by agreement</a:t>
            </a:r>
            <a:br>
              <a:rPr lang="en-US" sz="500" dirty="0"/>
            </a:br>
            <a:endParaRPr lang="en-US" sz="5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Unlicensed, licensed assistants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unlicensed, must limit activities to administrative tasks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Licensed  assistants may perform licensed activities and must be paid by employing broker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812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Broker-Salesperson Relationship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Agent obligations and responsibilities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Obtain &amp; sell listings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Follow policies and employment provisions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Fulfill fiduciary duties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Promote ethics and broker's reputation</a:t>
            </a:r>
          </a:p>
          <a:p>
            <a:pPr marL="400050" lvl="1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277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13: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The</a:t>
            </a:r>
            <a:br>
              <a:rPr lang="en-US" sz="2400" dirty="0"/>
            </a:br>
            <a:r>
              <a:rPr lang="en-US" sz="2400" dirty="0"/>
              <a:t>Brokerage</a:t>
            </a:r>
            <a:br>
              <a:rPr lang="en-US" sz="2400" dirty="0"/>
            </a:br>
            <a:r>
              <a:rPr lang="en-US" sz="2400" dirty="0"/>
              <a:t>Business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Broker-Salesperson Relationship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Broker obligations and responsibilities to agent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Make listings, market data available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Provide office support, training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Fulfill compensation, other covenants of employment agreement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Uphold brokerage ethics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Function and Organization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Broker-Salesperson Relationship</a:t>
            </a:r>
          </a:p>
          <a:p>
            <a:endParaRPr lang="en-US" b="1" dirty="0"/>
          </a:p>
          <a:p>
            <a:r>
              <a:rPr lang="en-US" b="1" dirty="0"/>
              <a:t>Operating a Real Estate Brokerage</a:t>
            </a:r>
          </a:p>
          <a:p>
            <a:endParaRPr lang="en-US" b="1" dirty="0"/>
          </a:p>
          <a:p>
            <a:r>
              <a:rPr lang="en-US" b="1" dirty="0"/>
              <a:t>Business Brokerage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#13  The Brokerage Business            Slide 13-9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775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</TotalTime>
  <Words>1960</Words>
  <Application>Microsoft Office PowerPoint</Application>
  <PresentationFormat>On-screen Show (4:3)</PresentationFormat>
  <Paragraphs>506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Wingdings</vt:lpstr>
      <vt:lpstr>Office Theme</vt:lpstr>
      <vt:lpstr>1_Office Theme</vt:lpstr>
      <vt:lpstr>Unit 13: THE BROKERAGE BUSINESS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  <vt:lpstr># 13:  The Brokerage Business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112</cp:revision>
  <cp:lastPrinted>2016-08-28T14:04:38Z</cp:lastPrinted>
  <dcterms:created xsi:type="dcterms:W3CDTF">2016-08-26T20:25:48Z</dcterms:created>
  <dcterms:modified xsi:type="dcterms:W3CDTF">2023-04-27T14:44:41Z</dcterms:modified>
</cp:coreProperties>
</file>